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48" r:id="rId2"/>
  </p:sldMasterIdLst>
  <p:notesMasterIdLst>
    <p:notesMasterId r:id="rId22"/>
  </p:notesMasterIdLst>
  <p:sldIdLst>
    <p:sldId id="256" r:id="rId3"/>
    <p:sldId id="320" r:id="rId4"/>
    <p:sldId id="321" r:id="rId5"/>
    <p:sldId id="331" r:id="rId6"/>
    <p:sldId id="290" r:id="rId7"/>
    <p:sldId id="291" r:id="rId8"/>
    <p:sldId id="302" r:id="rId9"/>
    <p:sldId id="296" r:id="rId10"/>
    <p:sldId id="297" r:id="rId11"/>
    <p:sldId id="289" r:id="rId12"/>
    <p:sldId id="308" r:id="rId13"/>
    <p:sldId id="323" r:id="rId14"/>
    <p:sldId id="324" r:id="rId15"/>
    <p:sldId id="325" r:id="rId16"/>
    <p:sldId id="322" r:id="rId17"/>
    <p:sldId id="334" r:id="rId18"/>
    <p:sldId id="333" r:id="rId19"/>
    <p:sldId id="338" r:id="rId20"/>
    <p:sldId id="262" r:id="rId21"/>
  </p:sldIdLst>
  <p:sldSz cx="9144000" cy="6858000" type="screen4x3"/>
  <p:notesSz cx="6742113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00"/>
    <a:srgbClr val="006600"/>
    <a:srgbClr val="003300"/>
    <a:srgbClr val="660033"/>
    <a:srgbClr val="990000"/>
    <a:srgbClr val="660066"/>
    <a:srgbClr val="0000CC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6057" autoAdjust="0"/>
  </p:normalViewPr>
  <p:slideViewPr>
    <p:cSldViewPr>
      <p:cViewPr varScale="1">
        <p:scale>
          <a:sx n="71" d="100"/>
          <a:sy n="71" d="100"/>
        </p:scale>
        <p:origin x="-4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DAC73-44C3-4EFC-904D-B97CB2E5A27F}" type="doc">
      <dgm:prSet loTypeId="urn:microsoft.com/office/officeart/2005/8/layout/pyramid2" loCatId="pyramid" qsTypeId="urn:microsoft.com/office/officeart/2005/8/quickstyle/3d5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BB46EEAC-9A31-44C9-9AA9-C17B3051A86B}">
      <dgm:prSet phldrT="[Текст]"/>
      <dgm:spPr/>
      <dgm:t>
        <a:bodyPr/>
        <a:lstStyle/>
        <a:p>
          <a:r>
            <a:rPr lang="ru-RU" dirty="0" smtClean="0"/>
            <a:t>Среднее общее образование</a:t>
          </a:r>
          <a:endParaRPr lang="ru-RU" dirty="0"/>
        </a:p>
      </dgm:t>
    </dgm:pt>
    <dgm:pt modelId="{13E1A34C-40D2-4891-8EC1-788362430982}" type="parTrans" cxnId="{72117E51-DC1A-4788-B3F2-CE75AE6EBC91}">
      <dgm:prSet/>
      <dgm:spPr/>
      <dgm:t>
        <a:bodyPr/>
        <a:lstStyle/>
        <a:p>
          <a:endParaRPr lang="ru-RU"/>
        </a:p>
      </dgm:t>
    </dgm:pt>
    <dgm:pt modelId="{B9A834CA-5A60-416C-B551-64C75DBE703D}" type="sibTrans" cxnId="{72117E51-DC1A-4788-B3F2-CE75AE6EBC91}">
      <dgm:prSet/>
      <dgm:spPr/>
      <dgm:t>
        <a:bodyPr/>
        <a:lstStyle/>
        <a:p>
          <a:endParaRPr lang="ru-RU"/>
        </a:p>
      </dgm:t>
    </dgm:pt>
    <dgm:pt modelId="{B04960B7-846D-434C-A0A3-05D799E5E768}">
      <dgm:prSet phldrT="[Текст]"/>
      <dgm:spPr/>
      <dgm:t>
        <a:bodyPr/>
        <a:lstStyle/>
        <a:p>
          <a:r>
            <a:rPr lang="ru-RU" dirty="0" smtClean="0"/>
            <a:t>Основное общее образование</a:t>
          </a:r>
          <a:endParaRPr lang="ru-RU" dirty="0"/>
        </a:p>
      </dgm:t>
    </dgm:pt>
    <dgm:pt modelId="{70DD2464-4C89-464A-A35D-886BD7AABB16}" type="parTrans" cxnId="{0CF96EEB-748F-40E7-B4A8-02AD6BCA4580}">
      <dgm:prSet/>
      <dgm:spPr/>
      <dgm:t>
        <a:bodyPr/>
        <a:lstStyle/>
        <a:p>
          <a:endParaRPr lang="ru-RU"/>
        </a:p>
      </dgm:t>
    </dgm:pt>
    <dgm:pt modelId="{1ABF7E11-2056-4133-A67E-AD472915DF64}" type="sibTrans" cxnId="{0CF96EEB-748F-40E7-B4A8-02AD6BCA4580}">
      <dgm:prSet/>
      <dgm:spPr/>
      <dgm:t>
        <a:bodyPr/>
        <a:lstStyle/>
        <a:p>
          <a:endParaRPr lang="ru-RU"/>
        </a:p>
      </dgm:t>
    </dgm:pt>
    <dgm:pt modelId="{8B643681-ABE6-4489-B784-C99353B74487}">
      <dgm:prSet phldrT="[Текст]"/>
      <dgm:spPr/>
      <dgm:t>
        <a:bodyPr/>
        <a:lstStyle/>
        <a:p>
          <a:r>
            <a:rPr lang="ru-RU" dirty="0" smtClean="0"/>
            <a:t>Начальное общее образование</a:t>
          </a:r>
          <a:endParaRPr lang="ru-RU" dirty="0"/>
        </a:p>
      </dgm:t>
    </dgm:pt>
    <dgm:pt modelId="{1EE3AF80-624E-4DDB-98A4-7A3CB5452B53}" type="parTrans" cxnId="{567BA6E9-A0C6-4581-BBBD-A4C88D0EFBCA}">
      <dgm:prSet/>
      <dgm:spPr/>
      <dgm:t>
        <a:bodyPr/>
        <a:lstStyle/>
        <a:p>
          <a:endParaRPr lang="ru-RU"/>
        </a:p>
      </dgm:t>
    </dgm:pt>
    <dgm:pt modelId="{1894ACC6-53CA-429B-99EB-ABFD6ADBF11C}" type="sibTrans" cxnId="{567BA6E9-A0C6-4581-BBBD-A4C88D0EFBCA}">
      <dgm:prSet/>
      <dgm:spPr/>
      <dgm:t>
        <a:bodyPr/>
        <a:lstStyle/>
        <a:p>
          <a:endParaRPr lang="ru-RU"/>
        </a:p>
      </dgm:t>
    </dgm:pt>
    <dgm:pt modelId="{617C010C-BCFC-4BED-B524-BE70B46F27C1}">
      <dgm:prSet phldrT="[Текст]"/>
      <dgm:spPr/>
      <dgm:t>
        <a:bodyPr/>
        <a:lstStyle/>
        <a:p>
          <a:r>
            <a:rPr lang="ru-RU" dirty="0" smtClean="0"/>
            <a:t>Дошкольное образование</a:t>
          </a:r>
          <a:endParaRPr lang="ru-RU" dirty="0"/>
        </a:p>
      </dgm:t>
    </dgm:pt>
    <dgm:pt modelId="{BFC10018-1E4F-49AB-ACFC-B575869EA59D}" type="parTrans" cxnId="{EAC81AC6-9C69-4654-A646-B135A478AF0B}">
      <dgm:prSet/>
      <dgm:spPr/>
      <dgm:t>
        <a:bodyPr/>
        <a:lstStyle/>
        <a:p>
          <a:endParaRPr lang="ru-RU"/>
        </a:p>
      </dgm:t>
    </dgm:pt>
    <dgm:pt modelId="{E33EDB56-C881-4810-8908-14DB8F317858}" type="sibTrans" cxnId="{EAC81AC6-9C69-4654-A646-B135A478AF0B}">
      <dgm:prSet/>
      <dgm:spPr/>
      <dgm:t>
        <a:bodyPr/>
        <a:lstStyle/>
        <a:p>
          <a:endParaRPr lang="ru-RU"/>
        </a:p>
      </dgm:t>
    </dgm:pt>
    <dgm:pt modelId="{AC3ED6CA-53DB-4016-9E4F-1DC1C0C2BCF6}" type="pres">
      <dgm:prSet presAssocID="{671DAC73-44C3-4EFC-904D-B97CB2E5A27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5D53CE7-7463-4284-8557-C12BB9476016}" type="pres">
      <dgm:prSet presAssocID="{671DAC73-44C3-4EFC-904D-B97CB2E5A27F}" presName="pyramid" presStyleLbl="node1" presStyleIdx="0" presStyleCnt="1" custLinFactNeighborX="-1914"/>
      <dgm:spPr>
        <a:solidFill>
          <a:srgbClr val="336600"/>
        </a:solidFill>
      </dgm:spPr>
    </dgm:pt>
    <dgm:pt modelId="{C87F8325-9B06-46C2-89DC-6ADF2444A80D}" type="pres">
      <dgm:prSet presAssocID="{671DAC73-44C3-4EFC-904D-B97CB2E5A27F}" presName="theList" presStyleCnt="0"/>
      <dgm:spPr/>
    </dgm:pt>
    <dgm:pt modelId="{842CCD3E-CC76-48DE-AC46-D72E74E2A0D6}" type="pres">
      <dgm:prSet presAssocID="{BB46EEAC-9A31-44C9-9AA9-C17B3051A86B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27E3F5-E897-4703-B611-9DFA1785D2F8}" type="pres">
      <dgm:prSet presAssocID="{BB46EEAC-9A31-44C9-9AA9-C17B3051A86B}" presName="aSpace" presStyleCnt="0"/>
      <dgm:spPr/>
    </dgm:pt>
    <dgm:pt modelId="{5663EF22-14EA-4C91-8B3E-3E3A331D0607}" type="pres">
      <dgm:prSet presAssocID="{B04960B7-846D-434C-A0A3-05D799E5E768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6E458-AA32-4B78-ACCF-EE7E097C13DA}" type="pres">
      <dgm:prSet presAssocID="{B04960B7-846D-434C-A0A3-05D799E5E768}" presName="aSpace" presStyleCnt="0"/>
      <dgm:spPr/>
    </dgm:pt>
    <dgm:pt modelId="{831EA481-4782-47CF-B9A8-B894192BC844}" type="pres">
      <dgm:prSet presAssocID="{8B643681-ABE6-4489-B784-C99353B74487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D453F-814F-41A5-A7CE-BB31CFA02912}" type="pres">
      <dgm:prSet presAssocID="{8B643681-ABE6-4489-B784-C99353B74487}" presName="aSpace" presStyleCnt="0"/>
      <dgm:spPr/>
    </dgm:pt>
    <dgm:pt modelId="{79A12B6A-4DC3-4000-93FB-E9005E2168AE}" type="pres">
      <dgm:prSet presAssocID="{617C010C-BCFC-4BED-B524-BE70B46F27C1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54C07-6B39-49E0-9615-9F603D81C1D8}" type="pres">
      <dgm:prSet presAssocID="{617C010C-BCFC-4BED-B524-BE70B46F27C1}" presName="aSpace" presStyleCnt="0"/>
      <dgm:spPr/>
    </dgm:pt>
  </dgm:ptLst>
  <dgm:cxnLst>
    <dgm:cxn modelId="{0CF96EEB-748F-40E7-B4A8-02AD6BCA4580}" srcId="{671DAC73-44C3-4EFC-904D-B97CB2E5A27F}" destId="{B04960B7-846D-434C-A0A3-05D799E5E768}" srcOrd="1" destOrd="0" parTransId="{70DD2464-4C89-464A-A35D-886BD7AABB16}" sibTransId="{1ABF7E11-2056-4133-A67E-AD472915DF64}"/>
    <dgm:cxn modelId="{66207EB1-B8F2-437E-9CFD-3DCCD0918283}" type="presOf" srcId="{B04960B7-846D-434C-A0A3-05D799E5E768}" destId="{5663EF22-14EA-4C91-8B3E-3E3A331D0607}" srcOrd="0" destOrd="0" presId="urn:microsoft.com/office/officeart/2005/8/layout/pyramid2"/>
    <dgm:cxn modelId="{7312C11B-EA70-454F-AF23-E1480A6EF911}" type="presOf" srcId="{BB46EEAC-9A31-44C9-9AA9-C17B3051A86B}" destId="{842CCD3E-CC76-48DE-AC46-D72E74E2A0D6}" srcOrd="0" destOrd="0" presId="urn:microsoft.com/office/officeart/2005/8/layout/pyramid2"/>
    <dgm:cxn modelId="{72117E51-DC1A-4788-B3F2-CE75AE6EBC91}" srcId="{671DAC73-44C3-4EFC-904D-B97CB2E5A27F}" destId="{BB46EEAC-9A31-44C9-9AA9-C17B3051A86B}" srcOrd="0" destOrd="0" parTransId="{13E1A34C-40D2-4891-8EC1-788362430982}" sibTransId="{B9A834CA-5A60-416C-B551-64C75DBE703D}"/>
    <dgm:cxn modelId="{797CA878-4031-439C-8AB5-E8B1EF4C9491}" type="presOf" srcId="{671DAC73-44C3-4EFC-904D-B97CB2E5A27F}" destId="{AC3ED6CA-53DB-4016-9E4F-1DC1C0C2BCF6}" srcOrd="0" destOrd="0" presId="urn:microsoft.com/office/officeart/2005/8/layout/pyramid2"/>
    <dgm:cxn modelId="{C77A5EBD-9E11-4B3F-864A-05AB5371887E}" type="presOf" srcId="{8B643681-ABE6-4489-B784-C99353B74487}" destId="{831EA481-4782-47CF-B9A8-B894192BC844}" srcOrd="0" destOrd="0" presId="urn:microsoft.com/office/officeart/2005/8/layout/pyramid2"/>
    <dgm:cxn modelId="{C35FC688-D2E2-4160-943E-7FD637901516}" type="presOf" srcId="{617C010C-BCFC-4BED-B524-BE70B46F27C1}" destId="{79A12B6A-4DC3-4000-93FB-E9005E2168AE}" srcOrd="0" destOrd="0" presId="urn:microsoft.com/office/officeart/2005/8/layout/pyramid2"/>
    <dgm:cxn modelId="{567BA6E9-A0C6-4581-BBBD-A4C88D0EFBCA}" srcId="{671DAC73-44C3-4EFC-904D-B97CB2E5A27F}" destId="{8B643681-ABE6-4489-B784-C99353B74487}" srcOrd="2" destOrd="0" parTransId="{1EE3AF80-624E-4DDB-98A4-7A3CB5452B53}" sibTransId="{1894ACC6-53CA-429B-99EB-ABFD6ADBF11C}"/>
    <dgm:cxn modelId="{EAC81AC6-9C69-4654-A646-B135A478AF0B}" srcId="{671DAC73-44C3-4EFC-904D-B97CB2E5A27F}" destId="{617C010C-BCFC-4BED-B524-BE70B46F27C1}" srcOrd="3" destOrd="0" parTransId="{BFC10018-1E4F-49AB-ACFC-B575869EA59D}" sibTransId="{E33EDB56-C881-4810-8908-14DB8F317858}"/>
    <dgm:cxn modelId="{DC8F0F66-62F0-4D87-9524-3350A71F6286}" type="presParOf" srcId="{AC3ED6CA-53DB-4016-9E4F-1DC1C0C2BCF6}" destId="{25D53CE7-7463-4284-8557-C12BB9476016}" srcOrd="0" destOrd="0" presId="urn:microsoft.com/office/officeart/2005/8/layout/pyramid2"/>
    <dgm:cxn modelId="{DCDF95BF-921F-43C4-8C44-76135682B8B1}" type="presParOf" srcId="{AC3ED6CA-53DB-4016-9E4F-1DC1C0C2BCF6}" destId="{C87F8325-9B06-46C2-89DC-6ADF2444A80D}" srcOrd="1" destOrd="0" presId="urn:microsoft.com/office/officeart/2005/8/layout/pyramid2"/>
    <dgm:cxn modelId="{5FE5427D-9296-4433-918B-DAF3D9C94C60}" type="presParOf" srcId="{C87F8325-9B06-46C2-89DC-6ADF2444A80D}" destId="{842CCD3E-CC76-48DE-AC46-D72E74E2A0D6}" srcOrd="0" destOrd="0" presId="urn:microsoft.com/office/officeart/2005/8/layout/pyramid2"/>
    <dgm:cxn modelId="{601982C2-77A1-4466-9382-BD0210EFF4E3}" type="presParOf" srcId="{C87F8325-9B06-46C2-89DC-6ADF2444A80D}" destId="{D827E3F5-E897-4703-B611-9DFA1785D2F8}" srcOrd="1" destOrd="0" presId="urn:microsoft.com/office/officeart/2005/8/layout/pyramid2"/>
    <dgm:cxn modelId="{FAE3E77B-04AF-4227-B89B-26FFC4D7BAE5}" type="presParOf" srcId="{C87F8325-9B06-46C2-89DC-6ADF2444A80D}" destId="{5663EF22-14EA-4C91-8B3E-3E3A331D0607}" srcOrd="2" destOrd="0" presId="urn:microsoft.com/office/officeart/2005/8/layout/pyramid2"/>
    <dgm:cxn modelId="{151D111E-80C2-4241-B3AE-175EC20DC390}" type="presParOf" srcId="{C87F8325-9B06-46C2-89DC-6ADF2444A80D}" destId="{D0E6E458-AA32-4B78-ACCF-EE7E097C13DA}" srcOrd="3" destOrd="0" presId="urn:microsoft.com/office/officeart/2005/8/layout/pyramid2"/>
    <dgm:cxn modelId="{A30FDFE5-3ACA-4035-81BD-3927E6E0BC90}" type="presParOf" srcId="{C87F8325-9B06-46C2-89DC-6ADF2444A80D}" destId="{831EA481-4782-47CF-B9A8-B894192BC844}" srcOrd="4" destOrd="0" presId="urn:microsoft.com/office/officeart/2005/8/layout/pyramid2"/>
    <dgm:cxn modelId="{54FA05E7-BAF2-4305-916E-E00F468AA3B3}" type="presParOf" srcId="{C87F8325-9B06-46C2-89DC-6ADF2444A80D}" destId="{147D453F-814F-41A5-A7CE-BB31CFA02912}" srcOrd="5" destOrd="0" presId="urn:microsoft.com/office/officeart/2005/8/layout/pyramid2"/>
    <dgm:cxn modelId="{017836F7-5506-4E77-BE3C-BFCC2FB45524}" type="presParOf" srcId="{C87F8325-9B06-46C2-89DC-6ADF2444A80D}" destId="{79A12B6A-4DC3-4000-93FB-E9005E2168AE}" srcOrd="6" destOrd="0" presId="urn:microsoft.com/office/officeart/2005/8/layout/pyramid2"/>
    <dgm:cxn modelId="{02B4FE08-4238-4151-B17B-D2C04725EE65}" type="presParOf" srcId="{C87F8325-9B06-46C2-89DC-6ADF2444A80D}" destId="{89B54C07-6B39-49E0-9615-9F603D81C1D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D53CE7-7463-4284-8557-C12BB9476016}">
      <dsp:nvSpPr>
        <dsp:cNvPr id="0" name=""/>
        <dsp:cNvSpPr/>
      </dsp:nvSpPr>
      <dsp:spPr>
        <a:xfrm>
          <a:off x="0" y="0"/>
          <a:ext cx="4444999" cy="5853113"/>
        </a:xfrm>
        <a:prstGeom prst="triangle">
          <a:avLst/>
        </a:prstGeom>
        <a:solidFill>
          <a:srgbClr val="3366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CCD3E-CC76-48DE-AC46-D72E74E2A0D6}">
      <dsp:nvSpPr>
        <dsp:cNvPr id="0" name=""/>
        <dsp:cNvSpPr/>
      </dsp:nvSpPr>
      <dsp:spPr>
        <a:xfrm>
          <a:off x="2222499" y="585882"/>
          <a:ext cx="2889250" cy="10402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Среднее общее образование</a:t>
          </a:r>
          <a:endParaRPr lang="ru-RU" sz="2600" kern="1200" dirty="0"/>
        </a:p>
      </dsp:txBody>
      <dsp:txXfrm>
        <a:off x="2222499" y="585882"/>
        <a:ext cx="2889250" cy="1040299"/>
      </dsp:txXfrm>
    </dsp:sp>
    <dsp:sp modelId="{5663EF22-14EA-4C91-8B3E-3E3A331D0607}">
      <dsp:nvSpPr>
        <dsp:cNvPr id="0" name=""/>
        <dsp:cNvSpPr/>
      </dsp:nvSpPr>
      <dsp:spPr>
        <a:xfrm>
          <a:off x="2222499" y="1756219"/>
          <a:ext cx="2889250" cy="10402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24"/>
              <a:satOff val="-11737"/>
              <a:lumOff val="22871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Основное общее образование</a:t>
          </a:r>
          <a:endParaRPr lang="ru-RU" sz="2600" kern="1200" dirty="0"/>
        </a:p>
      </dsp:txBody>
      <dsp:txXfrm>
        <a:off x="2222499" y="1756219"/>
        <a:ext cx="2889250" cy="1040299"/>
      </dsp:txXfrm>
    </dsp:sp>
    <dsp:sp modelId="{831EA481-4782-47CF-B9A8-B894192BC844}">
      <dsp:nvSpPr>
        <dsp:cNvPr id="0" name=""/>
        <dsp:cNvSpPr/>
      </dsp:nvSpPr>
      <dsp:spPr>
        <a:xfrm>
          <a:off x="2222499" y="2926556"/>
          <a:ext cx="2889250" cy="10402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47"/>
              <a:satOff val="-23474"/>
              <a:lumOff val="45742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Начальное общее образование</a:t>
          </a:r>
          <a:endParaRPr lang="ru-RU" sz="2600" kern="1200" dirty="0"/>
        </a:p>
      </dsp:txBody>
      <dsp:txXfrm>
        <a:off x="2222499" y="2926556"/>
        <a:ext cx="2889250" cy="1040299"/>
      </dsp:txXfrm>
    </dsp:sp>
    <dsp:sp modelId="{79A12B6A-4DC3-4000-93FB-E9005E2168AE}">
      <dsp:nvSpPr>
        <dsp:cNvPr id="0" name=""/>
        <dsp:cNvSpPr/>
      </dsp:nvSpPr>
      <dsp:spPr>
        <a:xfrm>
          <a:off x="2222499" y="4096893"/>
          <a:ext cx="2889250" cy="10402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24"/>
              <a:satOff val="-11737"/>
              <a:lumOff val="22871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Дошкольное образование</a:t>
          </a:r>
          <a:endParaRPr lang="ru-RU" sz="2600" kern="1200" dirty="0"/>
        </a:p>
      </dsp:txBody>
      <dsp:txXfrm>
        <a:off x="2222499" y="4096893"/>
        <a:ext cx="2889250" cy="1040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8473A-D864-466F-8197-4AD2C1ABF5ED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4341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DAEFD-60F6-43C4-B32A-677AC655FB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654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hitsu\Desktop\реферат\MainSla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991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6B0A40-6154-41BC-978E-D2037E960586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BC6FE1C-6A10-43F3-BCFA-1445561FC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281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F25E9ED-3291-4EA3-A15D-CA8C1DB2B65C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C554003-B8A9-411B-A2E3-CD3CABFDB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9471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88695AA-493A-46BF-B620-DA1F92F95279}" type="datetimeFigureOut">
              <a:rPr lang="ru-RU" smtClean="0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C961F99-02C5-4AF9-81A0-909A900B08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0B93A65-BCA7-4AD8-ADCA-24DDA2DAB9E8}" type="datetimeFigureOut">
              <a:rPr lang="ru-RU" smtClean="0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0915B74-CC5A-4874-91B9-7063225A10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2B03DEB-3A30-46B0-AF5E-C1369569A409}" type="datetimeFigureOut">
              <a:rPr lang="ru-RU" smtClean="0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F83D67F-D964-4699-B743-F28855E516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49DB741-95CC-4996-860C-F041EEF1A83A}" type="datetimeFigureOut">
              <a:rPr lang="ru-RU" smtClean="0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0953DF9-0CE1-4351-9361-0E4BB70FB9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A01660-57E7-48DE-A681-DEB47D41D1B6}" type="datetimeFigureOut">
              <a:rPr lang="ru-RU" smtClean="0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DF2AA41-9BFB-42B1-9374-F97AD9B8CD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0C9541D-1712-48C2-9C45-1A23CCF97EB7}" type="datetimeFigureOut">
              <a:rPr lang="ru-RU" smtClean="0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465EE8F-EEB2-44B2-9F2A-5109A0FC47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2683B-522B-4CED-BAB2-8E439A5509D4}" type="datetimeFigureOut">
              <a:rPr lang="ru-RU" smtClean="0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6EE31CE-235E-4DA8-B803-CE6F14800D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88695AA-493A-46BF-B620-DA1F92F95279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C961F99-02C5-4AF9-81A0-909A900B0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2534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DDC6D42-FBC5-4C6A-AC17-63919369A5BB}" type="datetimeFigureOut">
              <a:rPr lang="ru-RU" smtClean="0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C39C02B-8D05-4F75-A1A7-7072C9A0B6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76B0A40-6154-41BC-978E-D2037E960586}" type="datetimeFigureOut">
              <a:rPr lang="ru-RU" smtClean="0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BC6FE1C-6A10-43F3-BCFA-1445561FCC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F25E9ED-3291-4EA3-A15D-CA8C1DB2B65C}" type="datetimeFigureOut">
              <a:rPr lang="ru-RU" smtClean="0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C554003-B8A9-411B-A2E3-CD3CABFDBB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B93A65-BCA7-4AD8-ADCA-24DDA2DAB9E8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0915B74-CC5A-4874-91B9-7063225A1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346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2B03DEB-3A30-46B0-AF5E-C1369569A409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F83D67F-D964-4699-B743-F28855E516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1074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49DB741-95CC-4996-860C-F041EEF1A83A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0953DF9-0CE1-4351-9361-0E4BB70FB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500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5A01660-57E7-48DE-A681-DEB47D41D1B6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DF2AA41-9BFB-42B1-9374-F97AD9B8CD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460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C9541D-1712-48C2-9C45-1A23CCF97EB7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465EE8F-EEB2-44B2-9F2A-5109A0FC4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47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042683B-522B-4CED-BAB2-8E439A5509D4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6EE31CE-235E-4DA8-B803-CE6F14800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754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DDC6D42-FBC5-4C6A-AC17-63919369A5BB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C39C02B-8D05-4F75-A1A7-7072C9A0B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817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29000">
              <a:schemeClr val="accent1">
                <a:tint val="44500"/>
                <a:satMod val="160000"/>
                <a:lumMod val="3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itsu\Desktop\реферат\SlaidPrin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500063"/>
            <a:ext cx="82296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pPr algn="r" eaLnBrk="1" latinLnBrk="0" hangingPunct="1"/>
              <a:t>11/14/2018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pPr algn="ctr" eaLnBrk="1" latinLnBrk="0" hangingPunct="1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2346282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ru-RU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«Нормативно-правовые документы, </a:t>
            </a:r>
            <a:endParaRPr lang="ru-RU" sz="36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регламентирующие </a:t>
            </a:r>
            <a:r>
              <a:rPr lang="ru-RU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стандарта педагога» 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15366" y="50933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404664"/>
            <a:ext cx="6271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Характеристика стандарта</a:t>
            </a:r>
            <a:endParaRPr lang="ru-RU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74105"/>
            <a:ext cx="8208912" cy="546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0000"/>
              </a:lnSpc>
              <a:buClr>
                <a:srgbClr val="003300"/>
              </a:buClr>
              <a:buBlip>
                <a:blip r:embed="rId2"/>
              </a:buBlip>
            </a:pPr>
            <a:r>
              <a:rPr lang="ru-RU" b="1" dirty="0" smtClean="0"/>
              <a:t>Профессиональный стандарт педагога – рамочный документ, </a:t>
            </a:r>
            <a:r>
              <a:rPr lang="ru-RU" dirty="0" smtClean="0"/>
              <a:t>в котором определяются </a:t>
            </a:r>
            <a:r>
              <a:rPr lang="ru-RU" b="1" dirty="0" smtClean="0"/>
              <a:t>основные </a:t>
            </a:r>
            <a:r>
              <a:rPr lang="ru-RU" dirty="0" smtClean="0"/>
              <a:t>требования к его </a:t>
            </a:r>
            <a:r>
              <a:rPr lang="ru-RU" b="1" dirty="0" smtClean="0"/>
              <a:t>квалификации</a:t>
            </a:r>
            <a:endParaRPr lang="ru-RU" b="1" dirty="0"/>
          </a:p>
          <a:p>
            <a:pPr algn="just">
              <a:lnSpc>
                <a:spcPct val="80000"/>
              </a:lnSpc>
              <a:buClr>
                <a:srgbClr val="336600"/>
              </a:buClr>
            </a:pPr>
            <a:endParaRPr lang="ru-RU" b="1" dirty="0" smtClean="0"/>
          </a:p>
          <a:p>
            <a:pPr marL="285750" lvl="0" indent="-285750" algn="just">
              <a:buClr>
                <a:srgbClr val="336600"/>
              </a:buClr>
              <a:buBlip>
                <a:blip r:embed="rId2"/>
              </a:buBlip>
            </a:pPr>
            <a:r>
              <a:rPr lang="ru-RU" b="1" dirty="0" smtClean="0"/>
              <a:t>Профессиональный </a:t>
            </a:r>
            <a:r>
              <a:rPr lang="ru-RU" b="1" dirty="0"/>
              <a:t>стандарт </a:t>
            </a:r>
            <a:r>
              <a:rPr lang="ru-RU" b="1" dirty="0" smtClean="0"/>
              <a:t>педагога </a:t>
            </a:r>
            <a:r>
              <a:rPr lang="ru-RU" dirty="0" smtClean="0"/>
              <a:t>– документ, </a:t>
            </a:r>
            <a:r>
              <a:rPr lang="ru-RU" b="1" dirty="0" smtClean="0"/>
              <a:t>включающий перечень профессиональных и личностных требований, </a:t>
            </a:r>
            <a:r>
              <a:rPr lang="ru-RU" dirty="0" smtClean="0"/>
              <a:t>действующий на всей территории Российской Федерации.</a:t>
            </a:r>
          </a:p>
          <a:p>
            <a:pPr marL="285750" lvl="0" indent="-285750" algn="just">
              <a:buClr>
                <a:srgbClr val="336600"/>
              </a:buClr>
              <a:buBlip>
                <a:blip r:embed="rId2"/>
              </a:buBlip>
            </a:pPr>
            <a:endParaRPr lang="ru-RU" dirty="0" smtClean="0"/>
          </a:p>
          <a:p>
            <a:pPr marL="285750" lvl="0" indent="-285750" algn="just">
              <a:buClr>
                <a:srgbClr val="336600"/>
              </a:buClr>
              <a:buBlip>
                <a:blip r:embed="rId2"/>
              </a:buBlip>
            </a:pPr>
            <a:r>
              <a:rPr lang="ru-RU" b="1" dirty="0" smtClean="0"/>
              <a:t>Профессиональный </a:t>
            </a:r>
            <a:r>
              <a:rPr lang="ru-RU" b="1" dirty="0"/>
              <a:t>стандарт </a:t>
            </a:r>
            <a:r>
              <a:rPr lang="ru-RU" dirty="0"/>
              <a:t>педагога </a:t>
            </a:r>
            <a:r>
              <a:rPr lang="ru-RU" b="1" dirty="0"/>
              <a:t>является уровневым</a:t>
            </a:r>
            <a:r>
              <a:rPr lang="ru-RU" dirty="0"/>
              <a:t>, учитывающим специфику работы педагогов в дошкольных учреждениях, начальной, основной и старшей школе</a:t>
            </a:r>
            <a:r>
              <a:rPr lang="ru-RU" dirty="0" smtClean="0"/>
              <a:t>.</a:t>
            </a:r>
          </a:p>
          <a:p>
            <a:pPr marL="285750" lvl="0" indent="-285750" algn="just">
              <a:buClr>
                <a:srgbClr val="336600"/>
              </a:buClr>
              <a:buBlip>
                <a:blip r:embed="rId2"/>
              </a:buBlip>
            </a:pPr>
            <a:endParaRPr lang="ru-RU" dirty="0"/>
          </a:p>
          <a:p>
            <a:pPr marL="285750" lvl="0" indent="-285750" algn="just">
              <a:buClr>
                <a:srgbClr val="336600"/>
              </a:buClr>
              <a:buBlip>
                <a:blip r:embed="rId2"/>
              </a:buBlip>
            </a:pPr>
            <a:r>
              <a:rPr lang="ru-RU" b="1" dirty="0"/>
              <a:t>Профессиональный стандарт </a:t>
            </a:r>
            <a:r>
              <a:rPr lang="ru-RU" dirty="0"/>
              <a:t>педагога </a:t>
            </a:r>
            <a:r>
              <a:rPr lang="ru-RU" b="1" dirty="0"/>
              <a:t>отражает структуру его профессиональной деятельности</a:t>
            </a:r>
            <a:r>
              <a:rPr lang="ru-RU" dirty="0"/>
              <a:t>: обучение, воспитание и развитие ребенка. </a:t>
            </a:r>
            <a:endParaRPr lang="ru-RU" dirty="0" smtClean="0"/>
          </a:p>
          <a:p>
            <a:pPr lvl="0" algn="just">
              <a:buClr>
                <a:srgbClr val="336600"/>
              </a:buClr>
            </a:pPr>
            <a:endParaRPr lang="ru-RU" dirty="0" smtClean="0"/>
          </a:p>
          <a:p>
            <a:pPr marL="285750" lvl="0" indent="-285750" algn="just">
              <a:buClr>
                <a:srgbClr val="336600"/>
              </a:buClr>
              <a:buBlip>
                <a:blip r:embed="rId2"/>
              </a:buBlip>
            </a:pPr>
            <a:r>
              <a:rPr lang="ru-RU" b="1" dirty="0"/>
              <a:t>Профессиональный стандарт </a:t>
            </a:r>
            <a:r>
              <a:rPr lang="ru-RU" dirty="0"/>
              <a:t>педагога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может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дополняться региональными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требованиями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может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быть дополнен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внутренним стандартом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образовательного учреждения.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1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32656"/>
            <a:ext cx="8229600" cy="62468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6600"/>
                </a:solidFill>
                <a:latin typeface="Monotype Corsiva" pitchFamily="66" charset="0"/>
                <a:cs typeface="Times New Roman" pitchFamily="18" charset="0"/>
              </a:rPr>
              <a:t>Структура </a:t>
            </a:r>
            <a:r>
              <a:rPr lang="ru-RU" b="1" dirty="0" err="1">
                <a:solidFill>
                  <a:srgbClr val="006600"/>
                </a:solidFill>
                <a:latin typeface="Monotype Corsiva" pitchFamily="66" charset="0"/>
                <a:cs typeface="Times New Roman" pitchFamily="18" charset="0"/>
              </a:rPr>
              <a:t>профстандарта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89147380"/>
              </p:ext>
            </p:extLst>
          </p:nvPr>
        </p:nvGraphicFramePr>
        <p:xfrm>
          <a:off x="1" y="987634"/>
          <a:ext cx="9144000" cy="5616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77237558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62459869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5163507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135726752"/>
                    </a:ext>
                  </a:extLst>
                </a:gridCol>
              </a:tblGrid>
              <a:tr h="10833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Раздел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Общие сведения о стандарте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Раздел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Функциональная карта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Раздел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Характеристика функций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Раздел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IV</a:t>
                      </a:r>
                      <a:endParaRPr lang="ru-RU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16000">
                        <a:spcBef>
                          <a:spcPts val="0"/>
                        </a:spcBef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Сведения об организациях –</a:t>
                      </a: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16000">
                        <a:spcBef>
                          <a:spcPts val="0"/>
                        </a:spcBef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разработчиках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16000">
                        <a:spcBef>
                          <a:spcPts val="0"/>
                        </a:spcBef>
                        <a:buNone/>
                      </a:pP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</a:rPr>
                        <a:t>профстандарта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33608"/>
                  </a:ext>
                </a:extLst>
              </a:tr>
              <a:tr h="4245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этом разделе определяется, к какому конкретно виду деятельности относится 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профстандарт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педагога дошкольного образования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какие коды ОКЗ и ОКВЭД должны применяться при учете этого вида деятельности. 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Здесь описываются функции, которые в своей работе должен осуществлять педагог. Применительно к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профессиональному стандарту воспитателя ДОУ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этой части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профстандарта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педагога ДОУ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функции, упомянутые в функциональной карте, подробно характеризуются. Кроме того, здесь устанавливаются официальные названия для должностей («воспитатель», «педагог» и т. д.), требования к образованию и другие квалификационные условия. </a:t>
                      </a:r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 каждом принятом</a:t>
                      </a:r>
                    </a:p>
                    <a:p>
                      <a:pPr>
                        <a:buNone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профстандарте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всегда </a:t>
                      </a:r>
                    </a:p>
                    <a:p>
                      <a:pPr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указана организация –</a:t>
                      </a:r>
                    </a:p>
                    <a:p>
                      <a:pPr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ответственный </a:t>
                      </a:r>
                    </a:p>
                    <a:p>
                      <a:pPr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разработчик стандарта и состав </a:t>
                      </a:r>
                    </a:p>
                    <a:p>
                      <a:pPr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рабочей группы.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3186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199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013" y="505003"/>
            <a:ext cx="83529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II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ОПИСАНИЕ ТРУДОВЫХ ФУНКЦИЙ, </a:t>
            </a:r>
            <a:b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ВХОДЯЩИХ В ПРОФЕССИОНАЛЬНЫЙ СТАНДАРТ</a:t>
            </a:r>
            <a:r>
              <a:rPr lang="en-US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74105"/>
            <a:ext cx="820891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rgbClr val="003300"/>
              </a:buCl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74"/>
          <p:cNvGrpSpPr>
            <a:grpSpLocks/>
          </p:cNvGrpSpPr>
          <p:nvPr/>
        </p:nvGrpSpPr>
        <p:grpSpPr bwMode="auto">
          <a:xfrm rot="16200000">
            <a:off x="642938" y="1214438"/>
            <a:ext cx="611187" cy="608012"/>
            <a:chOff x="579" y="1386"/>
            <a:chExt cx="385" cy="383"/>
          </a:xfrm>
          <a:solidFill>
            <a:srgbClr val="92D050"/>
          </a:solidFill>
        </p:grpSpPr>
        <p:sp>
          <p:nvSpPr>
            <p:cNvPr id="6" name="Oval 7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7" name="Group 7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  <a:grpFill/>
          </p:grpSpPr>
          <p:sp>
            <p:nvSpPr>
              <p:cNvPr id="8" name="Oval 7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" name="Oval 7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" name="Oval 7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" name="Oval 8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2000" b="1" dirty="0" smtClean="0"/>
                  <a:t>А</a:t>
                </a:r>
                <a:endParaRPr lang="ru-RU" altLang="ru-RU" sz="2000" b="1" dirty="0"/>
              </a:p>
            </p:txBody>
          </p:sp>
        </p:grp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1071538" y="1285860"/>
            <a:ext cx="7858125" cy="1133475"/>
            <a:chOff x="720" y="1392"/>
            <a:chExt cx="4058" cy="48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3" name="AutoShape 7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4" name="Group 7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15" name="AutoShape 7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AutoShape 7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381094" y="1457234"/>
            <a:ext cx="7511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деятельность по проектированию и реализации образовательного процесса в образовательных организациях дошкольного, начального общего, основного общего, среднего общего образования: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gray">
          <a:xfrm>
            <a:off x="1381094" y="2521826"/>
            <a:ext cx="7429500" cy="1065462"/>
          </a:xfrm>
          <a:prstGeom prst="roundRect">
            <a:avLst>
              <a:gd name="adj" fmla="val 8014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Общепедагогическая функция. Обучение</a:t>
            </a:r>
          </a:p>
          <a:p>
            <a:pPr eaLnBrk="1" hangingPunct="1">
              <a:buFontTx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Воспитательная деятельность</a:t>
            </a:r>
          </a:p>
          <a:p>
            <a:pPr eaLnBrk="1" hangingPunct="1">
              <a:buFontTx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Развивающая деятельность</a:t>
            </a:r>
          </a:p>
        </p:txBody>
      </p:sp>
      <p:grpSp>
        <p:nvGrpSpPr>
          <p:cNvPr id="19" name="Group 74"/>
          <p:cNvGrpSpPr>
            <a:grpSpLocks/>
          </p:cNvGrpSpPr>
          <p:nvPr/>
        </p:nvGrpSpPr>
        <p:grpSpPr bwMode="auto">
          <a:xfrm rot="16200000">
            <a:off x="616265" y="3942739"/>
            <a:ext cx="611187" cy="608012"/>
            <a:chOff x="579" y="1386"/>
            <a:chExt cx="385" cy="383"/>
          </a:xfrm>
          <a:solidFill>
            <a:srgbClr val="92D050"/>
          </a:solidFill>
        </p:grpSpPr>
        <p:sp>
          <p:nvSpPr>
            <p:cNvPr id="20" name="Oval 7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21" name="Group 7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  <a:grpFill/>
          </p:grpSpPr>
          <p:sp>
            <p:nvSpPr>
              <p:cNvPr id="22" name="Oval 7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" name="Oval 7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" name="Oval 7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5" name="Oval 8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2000" b="1" dirty="0"/>
                  <a:t>В</a:t>
                </a:r>
              </a:p>
            </p:txBody>
          </p:sp>
        </p:grpSp>
      </p:grpSp>
      <p:grpSp>
        <p:nvGrpSpPr>
          <p:cNvPr id="26" name="Group 69"/>
          <p:cNvGrpSpPr>
            <a:grpSpLocks/>
          </p:cNvGrpSpPr>
          <p:nvPr/>
        </p:nvGrpSpPr>
        <p:grpSpPr bwMode="auto">
          <a:xfrm>
            <a:off x="1235390" y="3928450"/>
            <a:ext cx="7858125" cy="1133475"/>
            <a:chOff x="720" y="1392"/>
            <a:chExt cx="4058" cy="48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7" name="AutoShape 7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28" name="Group 7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29" name="AutoShape 7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AutoShape 7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1" name="AutoShape 3"/>
          <p:cNvSpPr>
            <a:spLocks noChangeArrowheads="1"/>
          </p:cNvSpPr>
          <p:nvPr/>
        </p:nvSpPr>
        <p:spPr bwMode="gray">
          <a:xfrm>
            <a:off x="1381094" y="5229200"/>
            <a:ext cx="7429500" cy="1628800"/>
          </a:xfrm>
          <a:prstGeom prst="roundRect">
            <a:avLst>
              <a:gd name="adj" fmla="val 8014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Педагогическая деятельность по реализации: 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дошкольного образования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программ начального общего образования 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программ основного и среднего общего образования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Предметное обучение. Математика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Предметное обучение. Русский язык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496887" y="4295711"/>
            <a:ext cx="7558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деятельность по проектированию и реализации основных общеобразовательных программ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42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370" y="545473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II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Характеристика обобщенных трудовых функций</a:t>
            </a: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74105"/>
            <a:ext cx="820891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rgbClr val="003300"/>
              </a:buCl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891173" y="1578836"/>
            <a:ext cx="7858125" cy="1326946"/>
            <a:chOff x="720" y="1392"/>
            <a:chExt cx="4058" cy="48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3" name="AutoShape 7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4" name="Group 7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15" name="AutoShape 7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AutoShape 7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057754" y="1593688"/>
            <a:ext cx="7807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Обобщенная трудовая функция: Педагогическая деятельность по проектированию и реализации образовательного процесса в образовательных организациях дошкольного, начального общего, основного общего, среднего общего образования</a:t>
            </a: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gray">
          <a:xfrm>
            <a:off x="1246956" y="3289698"/>
            <a:ext cx="7429500" cy="1065462"/>
          </a:xfrm>
          <a:prstGeom prst="roundRect">
            <a:avLst>
              <a:gd name="adj" fmla="val 8014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3.1.1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Трудовая функция: Общепедагогическая функция. Обучение</a:t>
            </a: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3.1.2. Трудовая функция: Воспитательная деятельность</a:t>
            </a: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3.1.3. Трудовая функция: Развивающая деятельность</a:t>
            </a:r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gray">
          <a:xfrm>
            <a:off x="3275856" y="4739076"/>
            <a:ext cx="3513416" cy="1944216"/>
          </a:xfrm>
          <a:prstGeom prst="roundRect">
            <a:avLst>
              <a:gd name="adj" fmla="val 8014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</a:rPr>
              <a:t>Описание трудовой функции: 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трудовые действия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необходимые умения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необходимые знания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другие характеристики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9004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370" y="545473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II</a:t>
            </a: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Характеристика обобщенных трудовых функций</a:t>
            </a: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74105"/>
            <a:ext cx="820891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rgbClr val="003300"/>
              </a:buCl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891173" y="1578835"/>
            <a:ext cx="7858125" cy="1032757"/>
            <a:chOff x="720" y="1392"/>
            <a:chExt cx="4058" cy="48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3" name="AutoShape 7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4" name="Group 7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15" name="AutoShape 7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AutoShape 7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960760" y="1802325"/>
            <a:ext cx="780790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Обобщенная трудовая функция: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деятельность по проектированию и реализации основных общеобразовательных программ</a:t>
            </a: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gray">
          <a:xfrm>
            <a:off x="891173" y="2713270"/>
            <a:ext cx="7858125" cy="2025806"/>
          </a:xfrm>
          <a:prstGeom prst="roundRect">
            <a:avLst>
              <a:gd name="adj" fmla="val 13485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3.2.1. Трудовая функция: Педагогическая деятельность по реализации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</a:t>
            </a:r>
          </a:p>
          <a:p>
            <a:pPr algn="just">
              <a:lnSpc>
                <a:spcPct val="80000"/>
              </a:lnSpc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3.2.2. Трудовая функция: Педагогическая деятельность по реализации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 общего образования</a:t>
            </a:r>
          </a:p>
          <a:p>
            <a:pPr algn="just">
              <a:lnSpc>
                <a:spcPct val="80000"/>
              </a:lnSpc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3.2.3. Трудовая функция: Педагогическая деятельность по реализации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и среднего общего образования</a:t>
            </a:r>
          </a:p>
          <a:p>
            <a:pPr algn="just">
              <a:lnSpc>
                <a:spcPct val="80000"/>
              </a:lnSpc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3.2.4. Трудовая функция: Модуль «Предметное обучение. Математика»</a:t>
            </a:r>
          </a:p>
          <a:p>
            <a:pPr algn="just">
              <a:lnSpc>
                <a:spcPct val="80000"/>
              </a:lnSpc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3.2.5. Трудовая функция: Модуль «Предметное обучение. Русский язык»</a:t>
            </a:r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gray">
          <a:xfrm>
            <a:off x="3063527" y="4840753"/>
            <a:ext cx="3513416" cy="1944216"/>
          </a:xfrm>
          <a:prstGeom prst="roundRect">
            <a:avLst>
              <a:gd name="adj" fmla="val 8014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</a:rPr>
              <a:t>Описание трудовой функции: </a:t>
            </a:r>
          </a:p>
          <a:p>
            <a:endParaRPr lang="ru-RU" altLang="ru-RU" dirty="0">
              <a:latin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</a:rPr>
              <a:t>трудовые действия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необходимые умения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необходимые знания</a:t>
            </a:r>
          </a:p>
          <a:p>
            <a:r>
              <a:rPr lang="ru-RU" altLang="ru-RU" dirty="0">
                <a:latin typeface="Times New Roman" panose="02020603050405020304" pitchFamily="18" charset="0"/>
              </a:rPr>
              <a:t>другие характеристики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125703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870" y="450830"/>
            <a:ext cx="85367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образованию и обучению</a:t>
            </a:r>
            <a:r>
              <a:rPr lang="ru-RU" sz="4400" dirty="0"/>
              <a:t> </a:t>
            </a:r>
            <a:endParaRPr lang="ru-RU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74105"/>
            <a:ext cx="820891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rgbClr val="003300"/>
              </a:buCl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297" y="1556792"/>
            <a:ext cx="8188460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0000"/>
              </a:lnSpc>
              <a:spcBef>
                <a:spcPct val="20000"/>
              </a:spcBef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профессиональное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  <a:spcBef>
                <a:spcPct val="200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профессиональное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по направлениям подготовки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педагогика»</a:t>
            </a:r>
          </a:p>
          <a:p>
            <a:pPr lvl="0" algn="just">
              <a:lnSpc>
                <a:spcPct val="80000"/>
              </a:lnSpc>
              <a:spcBef>
                <a:spcPct val="200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в области, соответствующей преподаваемому предмету (с последующей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переподготовкой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педагогической деятельности),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80000"/>
              </a:lnSpc>
              <a:spcBef>
                <a:spcPct val="20000"/>
              </a:spcBef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  <a:spcBef>
                <a:spcPct val="200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профессиональное образование или среднее профессиональное образование и дополнительное профессиональное образование по направлению деятельности в образовательной организации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80000"/>
              </a:lnSpc>
              <a:spcBef>
                <a:spcPct val="20000"/>
              </a:spcBef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80000"/>
              </a:lnSpc>
              <a:spcBef>
                <a:spcPct val="2000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опыту практической работы не предъявляются!</a:t>
            </a:r>
          </a:p>
        </p:txBody>
      </p:sp>
    </p:spTree>
    <p:extLst>
      <p:ext uri="{BB962C8B-B14F-4D97-AF65-F5344CB8AC3E}">
        <p14:creationId xmlns:p14="http://schemas.microsoft.com/office/powerpoint/2010/main" xmlns="" val="41639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Отличие </a:t>
            </a:r>
            <a:r>
              <a:rPr lang="ru-RU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профстандартов</a:t>
            </a: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от квалификационного справочника</a:t>
            </a:r>
            <a:endParaRPr lang="ru-RU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2495028"/>
              </p:ext>
            </p:extLst>
          </p:nvPr>
        </p:nvGraphicFramePr>
        <p:xfrm>
          <a:off x="179512" y="1052736"/>
          <a:ext cx="8784975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123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Показатели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Профессиональные стандарты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Квалификационные 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справочники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8072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Область применения</a:t>
                      </a:r>
                      <a:endParaRPr lang="ru-RU" sz="1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Описание трудовых функций, трудовых действий, требований к образованию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обучению работников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Описание трудовых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функций, требований к образованию и обучению работников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86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Содержание</a:t>
                      </a:r>
                      <a:endParaRPr lang="ru-RU" sz="1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Полномочия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ответственность специалистов различных уровней, характер знаний и умений, основные пути достижения уровня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квалификации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Должностные обязанности,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необходимые знания,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требования к квалификации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0472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уровней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квалификации</a:t>
                      </a:r>
                      <a:endParaRPr lang="ru-RU" sz="1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Установлены различные уровни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квалификации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Уровни квалификации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1744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системы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подтверждения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соответствия</a:t>
                      </a:r>
                      <a:endParaRPr lang="ru-RU" sz="1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Соответствие придется</a:t>
                      </a:r>
                      <a:r>
                        <a:rPr lang="ru-RU" sz="14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подтверждать с </a:t>
                      </a:r>
                      <a:r>
                        <a:rPr lang="ru-RU" sz="14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помощью сертификата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Система подтверждения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отсутствует</a:t>
                      </a:r>
                    </a:p>
                    <a:p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7933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Нормативное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регулирование</a:t>
                      </a:r>
                      <a:endParaRPr lang="ru-RU" sz="1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 каждую профессию оформляется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отдельный профессиональный стандарт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Регулирует несколько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специальностей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2184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Описание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ответственности</a:t>
                      </a:r>
                      <a:endParaRPr lang="ru-RU" sz="1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Есть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Нет 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7933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Возможность использовать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 специальных знаний и умений</a:t>
                      </a:r>
                      <a:endParaRPr lang="ru-RU" sz="1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Нет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Есть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9031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50830"/>
            <a:ext cx="8352927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локальных нормативных 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актов, </a:t>
            </a:r>
          </a:p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подлежащих </a:t>
            </a:r>
            <a:r>
              <a:rPr lang="ru-RU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изменению </a:t>
            </a:r>
            <a:endParaRPr lang="ru-RU" sz="28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применением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профстандарта</a:t>
            </a:r>
            <a:r>
              <a:rPr lang="ru-RU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Устав ДОУ/ новая редакция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развития ДОУ, ООП ДО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договор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внутреннего трудового распорядка работников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оплате труда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стимулирующих выплатах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аттестации педагогических работников в целях подтверждения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занимаемым ими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должностям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договор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Должностная инструкция</a:t>
            </a:r>
          </a:p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74105"/>
            <a:ext cx="820891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rgbClr val="003300"/>
              </a:buCl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17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смотря на все преобразования педагог  всегда остается  человеком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Притча про учителя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71736" y="1785926"/>
            <a:ext cx="4714908" cy="3536181"/>
          </a:xfrm>
        </p:spPr>
      </p:pic>
    </p:spTree>
    <p:extLst>
      <p:ext uri="{BB962C8B-B14F-4D97-AF65-F5344CB8AC3E}">
        <p14:creationId xmlns:p14="http://schemas.microsoft.com/office/powerpoint/2010/main" xmlns="" val="194243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357166"/>
            <a:ext cx="85779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928670"/>
            <a:ext cx="785817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Непрерывное образование  - </a:t>
            </a:r>
            <a:endParaRPr lang="ru-RU" sz="2800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основа жизни человека «в мире изменений»,</a:t>
            </a:r>
            <a:endParaRPr lang="ru-RU" sz="2800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условие его профессиональной мобильности, </a:t>
            </a:r>
            <a:r>
              <a:rPr lang="ru-RU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развитие  творческого </a:t>
            </a:r>
            <a:r>
              <a:rPr lang="ru-RU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потенциала человека</a:t>
            </a:r>
            <a:r>
              <a:rPr lang="ru-RU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8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</a:t>
            </a:r>
            <a:r>
              <a:rPr lang="ru-RU" sz="2800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А.И.Суббето</a:t>
            </a:r>
            <a:endParaRPr lang="ru-RU" sz="2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>
                <a:solidFill>
                  <a:srgbClr val="0066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3701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5576" y="1196752"/>
            <a:ext cx="792088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«Профессиональный стандарт педагога»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должен изменить воспитателя, осваивающего  ФГОС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образования. </a:t>
            </a:r>
          </a:p>
          <a:p>
            <a:pPr algn="r"/>
            <a:r>
              <a:rPr lang="ru-RU" sz="2400" dirty="0" smtClean="0"/>
              <a:t> 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365104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 eaLnBrk="1" hangingPunct="1">
              <a:buFontTx/>
              <a:buNone/>
            </a:pPr>
            <a:endParaRPr lang="ru-RU" sz="16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buFontTx/>
              <a:buNone/>
            </a:pPr>
            <a:endParaRPr lang="ru-RU" sz="16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buFontTx/>
              <a:buNone/>
            </a:pPr>
            <a:r>
              <a:rPr lang="ru-RU" sz="16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eaLnBrk="1" hangingPunct="1">
              <a:buFontTx/>
              <a:buNone/>
            </a:pPr>
            <a:endParaRPr lang="ru-RU" sz="1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15366" y="50933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806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cliparthut.com/clip-arts/559/un-objectif-on-la-atteint-ou-ne-pas-se-base-55976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105871"/>
            <a:ext cx="1752129" cy="17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71480"/>
            <a:ext cx="3008313" cy="2520280"/>
          </a:xfrm>
        </p:spPr>
        <p:txBody>
          <a:bodyPr>
            <a:normAutofit fontScale="90000"/>
          </a:bodyPr>
          <a:lstStyle/>
          <a:p>
            <a:r>
              <a:rPr lang="ru-RU" sz="2400" u="sng" dirty="0" smtClean="0">
                <a:solidFill>
                  <a:srgbClr val="006600"/>
                </a:solidFill>
              </a:rPr>
              <a:t/>
            </a:r>
            <a:br>
              <a:rPr lang="ru-RU" sz="2400" u="sng" dirty="0" smtClean="0">
                <a:solidFill>
                  <a:srgbClr val="006600"/>
                </a:solidFill>
              </a:rPr>
            </a:br>
            <a:r>
              <a:rPr lang="ru-RU" sz="2400" u="sng" dirty="0">
                <a:solidFill>
                  <a:srgbClr val="006600"/>
                </a:solidFill>
              </a:rPr>
              <a:t/>
            </a:r>
            <a:br>
              <a:rPr lang="ru-RU" sz="2400" u="sng" dirty="0">
                <a:solidFill>
                  <a:srgbClr val="006600"/>
                </a:solidFill>
              </a:rPr>
            </a:br>
            <a:r>
              <a:rPr lang="ru-RU" sz="2400" u="sng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sz="2400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закон № 273-ФЗ от 29.12.2012 </a:t>
            </a:r>
            <a:br>
              <a:rPr lang="ru-RU" sz="2400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«Об образовании в Российской Федерации»</a:t>
            </a:r>
            <a:br>
              <a:rPr lang="ru-RU" sz="2400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57200" y="2924944"/>
            <a:ext cx="3008313" cy="3567137"/>
          </a:xfrm>
        </p:spPr>
        <p:txBody>
          <a:bodyPr>
            <a:normAutofit/>
          </a:bodyPr>
          <a:lstStyle/>
          <a:p>
            <a:r>
              <a:rPr lang="ru-RU" sz="2000" b="1" dirty="0"/>
              <a:t>О</a:t>
            </a:r>
            <a:r>
              <a:rPr lang="ru-RU" sz="2000" b="1" dirty="0" smtClean="0"/>
              <a:t>тносит </a:t>
            </a:r>
            <a:r>
              <a:rPr lang="ru-RU" sz="2000" b="1" dirty="0"/>
              <a:t>дошкольное образование к одному из уровней общего. </a:t>
            </a:r>
            <a:br>
              <a:rPr lang="ru-RU" sz="2000" b="1" dirty="0"/>
            </a:br>
            <a:r>
              <a:rPr lang="ru-RU" sz="2000" b="1" dirty="0"/>
              <a:t>Отсюда возникает необходимость единого подхода к профессиональным компетенциям педагога дошкольного образования и учителя.</a:t>
            </a:r>
          </a:p>
          <a:p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465513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6216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572487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Нормативная база внедрения профессионального </a:t>
            </a:r>
            <a:r>
              <a:rPr lang="ru-RU" sz="3600" b="1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стандарта:</a:t>
            </a:r>
            <a:endParaRPr lang="ru-RU" sz="3600" b="1" dirty="0">
              <a:solidFill>
                <a:srgbClr val="0033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365104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</a:pPr>
            <a:endParaRPr lang="ru-RU" sz="16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buFontTx/>
              <a:buNone/>
            </a:pPr>
            <a:endParaRPr lang="ru-RU" sz="16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buFontTx/>
              <a:buNone/>
            </a:pPr>
            <a:endParaRPr lang="ru-RU" sz="16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buFontTx/>
              <a:buNone/>
            </a:pPr>
            <a:r>
              <a:rPr lang="ru-RU" sz="16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eaLnBrk="1" hangingPunct="1">
              <a:buFontTx/>
              <a:buNone/>
            </a:pPr>
            <a:endParaRPr lang="ru-RU" sz="1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15366" y="50933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348880"/>
            <a:ext cx="7920880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рофстандарт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педагога утвержден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году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должен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вступить в силу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01.01. 2015 г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-ждали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применения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01.01.2017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перехода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новые стандарты был определен период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01.01.2020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06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572487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Нормативная база внедрения профессионального </a:t>
            </a:r>
            <a:r>
              <a:rPr lang="ru-RU" sz="3600" b="1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стандарта:</a:t>
            </a:r>
            <a:endParaRPr lang="ru-RU" sz="3600" b="1" dirty="0">
              <a:solidFill>
                <a:srgbClr val="0033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687354"/>
            <a:ext cx="792088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 «Об образовании в Российской Федерации» от 29 декабря 2012 № 273 (статья 76)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кодекс Российской Федерации (статья 195)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22 января 2013 № 23 «О правилах разработки, утверждения и применения профессиональных стандартов» (с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изм.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25.12.2014 г.)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Минтруда России от 18 октября 2013 № 544н «Об утверждении профессионального стандарта «Педагог»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27 июня 2016 № 584 «Об особенностях применения профессиональных стандартов…»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Минтруда России от 05 августа 2016 № 422н «О внесении изменений в профессиональный стандарт «Педагог» (</a:t>
            </a:r>
            <a:r>
              <a:rPr lang="ru-RU" alt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утв.приказом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Минтруда России от 18 октября 2013 № 544н)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365104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</a:pPr>
            <a:endParaRPr lang="ru-RU" sz="16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buFontTx/>
              <a:buNone/>
            </a:pPr>
            <a:endParaRPr lang="ru-RU" sz="16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buFontTx/>
              <a:buNone/>
            </a:pPr>
            <a:endParaRPr lang="ru-RU" sz="16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buFontTx/>
              <a:buNone/>
            </a:pPr>
            <a:r>
              <a:rPr lang="ru-RU" sz="16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eaLnBrk="1" hangingPunct="1">
              <a:buFontTx/>
              <a:buNone/>
            </a:pPr>
            <a:endParaRPr lang="ru-RU" sz="1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15366" y="50933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52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0949" y="1772816"/>
            <a:ext cx="81195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336600"/>
              </a:buClr>
            </a:pPr>
            <a:endParaRPr lang="ru-RU" sz="2800" b="1" dirty="0"/>
          </a:p>
        </p:txBody>
      </p:sp>
      <p:pic>
        <p:nvPicPr>
          <p:cNvPr id="4" name="Picture 6" descr="http://gazeta.dp.ua/wp-content/uploads/2013/11/04-130x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832" y="5345832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1340768"/>
            <a:ext cx="775948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 2" panose="05020102010507070707" pitchFamily="18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 ФЗ-122 от 02.05.2015 г. года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внесены изменения в Трудовой кодек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РФ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(глава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31 дополнена статьей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195.1) и в ФЗ-273 «Об образовании в РФ» (ст. 11 и 73) :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Профессиональный стандарт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характеристика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квалификации, необходимой работнику для осуществления определенного вида профессиональной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2" panose="05020102010507070707" pitchFamily="18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 ст. 195.3 ТК РФ работодатели обязаны применять профессиональный стандарт в части установления требований к квалификации.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Квалификация работника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уровень знаний, умений, профессиональных навыков и опыта работы работника.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66936" y="295847"/>
            <a:ext cx="7772400" cy="84713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Особенность используемой терминологии</a:t>
            </a:r>
            <a:endParaRPr lang="ru-RU" sz="36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0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081" y="476672"/>
            <a:ext cx="828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66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Основные понятия</a:t>
            </a:r>
            <a:endParaRPr lang="ru-RU" sz="4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133356"/>
            <a:ext cx="770485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 профессиональной деятельности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несколько обобщенных трудовых функций, имеющих близкий  характер, результаты и условия труда.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Обобщенная трудовая функция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связанные между собой трудовые функции, сложившиеся в  результате разделения труда в конкретном производственном или бизнес-процессе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Трудовая функция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(для целей разработки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профстандарта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 трудовых действий в рамках обобщенной трудовой функции.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Квалификационный уровень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совокупность требований к компетенциям, разделяемых по параметрам сложности, нестандартности трудовых действий, ответственности и самостоятельности.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Профессиональное обучение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 образования, который направлен на приобретение обучающимся знаний, умений, навыков и формирование компетенции, необходимых для выполнения определенных трудовых, служебных функций (определенных видов трудовой, служебной деятельности,  профессий).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Компетенция</a:t>
            </a:r>
            <a:r>
              <a:rPr lang="ru-RU" sz="2400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способность применять знания, умения и опыт в трудовой деятельности.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432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8280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Для чего </a:t>
            </a:r>
            <a:r>
              <a:rPr lang="ru-RU" sz="3600" b="1" dirty="0">
                <a:solidFill>
                  <a:srgbClr val="0066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нужен профессиональный</a:t>
            </a:r>
            <a:br>
              <a:rPr lang="ru-RU" sz="3600" b="1" dirty="0">
                <a:solidFill>
                  <a:srgbClr val="0066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66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стандарт </a:t>
            </a:r>
            <a:r>
              <a:rPr lang="ru-RU" sz="3600" b="1" dirty="0" smtClean="0">
                <a:solidFill>
                  <a:srgbClr val="0066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педагога?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2" descr="http://fb.ru/misc/i/gallery/5085/319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896" b="95660" l="5571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565913"/>
            <a:ext cx="1570244" cy="12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844824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инструмент реализации стратегии образования в меняющемся мире.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инструмент повышения качества образования и выхода отечественного образования на международный уровень.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объективный измеритель квалификации педагога.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средство отбора педагогических кадров в учреждения образования.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основа для формирования трудового договора, фиксирующего отношения между работником и работодателем.</a:t>
            </a:r>
          </a:p>
        </p:txBody>
      </p:sp>
    </p:spTree>
    <p:extLst>
      <p:ext uri="{BB962C8B-B14F-4D97-AF65-F5344CB8AC3E}">
        <p14:creationId xmlns:p14="http://schemas.microsoft.com/office/powerpoint/2010/main" xmlns="" val="17743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8280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ru-RU" sz="3600" b="1" dirty="0">
                <a:solidFill>
                  <a:srgbClr val="006600"/>
                </a:solidFill>
                <a:latin typeface="Monotype Corsiva" panose="03010101010201010101" pitchFamily="66" charset="0"/>
              </a:rPr>
              <a:t>Требования </a:t>
            </a:r>
            <a:endParaRPr lang="ru-RU" sz="3600" b="1" dirty="0" smtClean="0">
              <a:solidFill>
                <a:srgbClr val="006600"/>
              </a:solidFill>
              <a:latin typeface="Monotype Corsiva" panose="03010101010201010101" pitchFamily="66" charset="0"/>
            </a:endParaRPr>
          </a:p>
          <a:p>
            <a:pPr algn="ctr" fontAlgn="t"/>
            <a:r>
              <a:rPr lang="ru-RU" sz="36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к </a:t>
            </a:r>
            <a:r>
              <a:rPr lang="ru-RU" sz="3600" b="1" dirty="0">
                <a:solidFill>
                  <a:srgbClr val="006600"/>
                </a:solidFill>
                <a:latin typeface="Monotype Corsiva" panose="03010101010201010101" pitchFamily="66" charset="0"/>
              </a:rPr>
              <a:t>профессиональному стандарту педагога</a:t>
            </a:r>
          </a:p>
        </p:txBody>
      </p:sp>
      <p:pic>
        <p:nvPicPr>
          <p:cNvPr id="4" name="Picture 2" descr="http://fb.ru/misc/i/gallery/5085/319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896" b="95660" l="5571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565913"/>
            <a:ext cx="1570244" cy="12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844824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Стандарт должен: </a:t>
            </a:r>
            <a:endParaRPr lang="ru-RU" sz="2000" dirty="0" smtClean="0"/>
          </a:p>
          <a:p>
            <a:pPr algn="just"/>
            <a:endParaRPr lang="ru-R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Соответствовать структуре профессиональной деятельности педагога. </a:t>
            </a:r>
            <a:endParaRPr lang="ru-R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b="1" dirty="0" smtClean="0"/>
              <a:t>Не превращаться в инструмент </a:t>
            </a:r>
            <a:r>
              <a:rPr lang="ru-RU" sz="2000" b="1" dirty="0"/>
              <a:t>жесткой регламентации деятельности </a:t>
            </a:r>
            <a:r>
              <a:rPr lang="ru-RU" sz="2000" b="1" dirty="0" smtClean="0"/>
              <a:t>педагога</a:t>
            </a:r>
            <a:r>
              <a:rPr lang="ru-RU" sz="2000" dirty="0" smtClean="0"/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Избавить педагога от выполнения несвойственных функций, отвлекающих его от выполнения своих прямых обязанностей. </a:t>
            </a:r>
            <a:endParaRPr lang="ru-R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Побуждать педагога к поиску нестандартных решений. </a:t>
            </a:r>
            <a:endParaRPr lang="ru-R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Соответствовать международным нормам и регламентам</a:t>
            </a:r>
            <a:r>
              <a:rPr lang="ru-RU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 Соотноситься </a:t>
            </a:r>
            <a:r>
              <a:rPr lang="ru-RU" sz="2000" dirty="0"/>
              <a:t>с требованиями профильных министерств и ведомств, от которых зависят исчисление трудового стажа, начисление пенсий и т.п.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3023</TotalTime>
  <Words>1278</Words>
  <Application>Microsoft Office PowerPoint</Application>
  <PresentationFormat>Экран (4:3)</PresentationFormat>
  <Paragraphs>212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Shablon</vt:lpstr>
      <vt:lpstr>Солнцестояние</vt:lpstr>
      <vt:lpstr>Слайд 1</vt:lpstr>
      <vt:lpstr>Слайд 2</vt:lpstr>
      <vt:lpstr>  Федеральный закон № 273-ФЗ от 29.12.2012  «Об образовании в Российской Федерации» </vt:lpstr>
      <vt:lpstr>Слайд 4</vt:lpstr>
      <vt:lpstr>Слайд 5</vt:lpstr>
      <vt:lpstr>Особенность используемой терминологии</vt:lpstr>
      <vt:lpstr>Слайд 7</vt:lpstr>
      <vt:lpstr>Слайд 8</vt:lpstr>
      <vt:lpstr>Слайд 9</vt:lpstr>
      <vt:lpstr>Слайд 10</vt:lpstr>
      <vt:lpstr>Структура профстандарта</vt:lpstr>
      <vt:lpstr>Слайд 12</vt:lpstr>
      <vt:lpstr>Слайд 13</vt:lpstr>
      <vt:lpstr>Слайд 14</vt:lpstr>
      <vt:lpstr>Слайд 15</vt:lpstr>
      <vt:lpstr>Слайд 16</vt:lpstr>
      <vt:lpstr>Слайд 17</vt:lpstr>
      <vt:lpstr>Не смотря на все преобразования педагог  всегда остается  человеком </vt:lpstr>
      <vt:lpstr>Слайд 19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Шаблон для презентаций</dc:subject>
  <dc:creator>Давыдова</dc:creator>
  <dc:description>http://freeppt.ru - Шаблоны и фоны для для презентаций. презентации по культуре и искусству</dc:description>
  <cp:lastModifiedBy>Admin</cp:lastModifiedBy>
  <cp:revision>156</cp:revision>
  <cp:lastPrinted>2017-06-15T09:50:06Z</cp:lastPrinted>
  <dcterms:created xsi:type="dcterms:W3CDTF">2017-06-13T13:34:29Z</dcterms:created>
  <dcterms:modified xsi:type="dcterms:W3CDTF">2018-11-14T16:33:42Z</dcterms:modified>
</cp:coreProperties>
</file>