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>
        <p:scale>
          <a:sx n="118" d="100"/>
          <a:sy n="118" d="100"/>
        </p:scale>
        <p:origin x="-145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980728"/>
            <a:ext cx="7853726" cy="13681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Муниципальное дошкольное образовательное учреждение </a:t>
            </a:r>
            <a:r>
              <a:rPr lang="ru-RU" b="1" dirty="0">
                <a:solidFill>
                  <a:srgbClr val="002060"/>
                </a:solidFill>
              </a:rPr>
              <a:t>«Детский сад №26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3571876"/>
            <a:ext cx="6929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Инновационный проект ДОУ: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«Наставничество как один из инструментов повышения качества образования»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1000108"/>
            <a:ext cx="4500594" cy="164307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1800" dirty="0">
                <a:solidFill>
                  <a:srgbClr val="002060"/>
                </a:solidFill>
                <a:latin typeface="+mn-lt"/>
              </a:rPr>
              <a:t>Первый заместитель руководителя администрации Президента РФ </a:t>
            </a:r>
            <a:r>
              <a:rPr lang="ru-RU" sz="18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+mn-lt"/>
              </a:rPr>
            </a:br>
            <a:r>
              <a:rPr lang="ru-RU" sz="1800" dirty="0" smtClean="0">
                <a:solidFill>
                  <a:srgbClr val="002060"/>
                </a:solidFill>
                <a:latin typeface="+mn-lt"/>
              </a:rPr>
              <a:t>Сергей </a:t>
            </a:r>
            <a:r>
              <a:rPr lang="ru-RU" sz="1800" dirty="0" err="1">
                <a:solidFill>
                  <a:srgbClr val="002060"/>
                </a:solidFill>
                <a:latin typeface="+mn-lt"/>
              </a:rPr>
              <a:t>Владиленович</a:t>
            </a:r>
            <a:r>
              <a:rPr lang="ru-RU" sz="1800" dirty="0">
                <a:solidFill>
                  <a:srgbClr val="002060"/>
                </a:solidFill>
                <a:latin typeface="+mn-lt"/>
              </a:rPr>
              <a:t> Кириенко</a:t>
            </a:r>
          </a:p>
        </p:txBody>
      </p:sp>
      <p:pic>
        <p:nvPicPr>
          <p:cNvPr id="6" name="Рисунок 5" descr="кириенко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650" r="16650"/>
          <a:stretch>
            <a:fillRect/>
          </a:stretch>
        </p:blipFill>
        <p:spPr>
          <a:xfrm>
            <a:off x="500034" y="285728"/>
            <a:ext cx="3857652" cy="385765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2" y="4143380"/>
            <a:ext cx="8072494" cy="15188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b="1" i="1" dirty="0">
                <a:solidFill>
                  <a:srgbClr val="002060"/>
                </a:solidFill>
              </a:rPr>
              <a:t>«Какие бы программы, какие бы новые возможности перед нами ни открывала работа с большими данными, всё равно навыки, знания и особенно ценности передаются от человека к человеку»</a:t>
            </a:r>
            <a:endParaRPr lang="ru-RU" sz="16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714356"/>
            <a:ext cx="4429156" cy="128588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+mn-lt"/>
              </a:rPr>
            </a:br>
            <a:r>
              <a:rPr lang="ru-RU" sz="1800" dirty="0">
                <a:solidFill>
                  <a:srgbClr val="002060"/>
                </a:solidFill>
                <a:latin typeface="+mn-lt"/>
              </a:rPr>
              <a:t>Министр просвещения и науки  РФ </a:t>
            </a:r>
            <a:br>
              <a:rPr lang="ru-RU" sz="1800" dirty="0">
                <a:solidFill>
                  <a:srgbClr val="002060"/>
                </a:solidFill>
                <a:latin typeface="+mn-lt"/>
              </a:rPr>
            </a:br>
            <a:r>
              <a:rPr lang="ru-RU" sz="1800" dirty="0">
                <a:solidFill>
                  <a:srgbClr val="002060"/>
                </a:solidFill>
                <a:latin typeface="+mn-lt"/>
              </a:rPr>
              <a:t>Ольга Юрьевна Васильева </a:t>
            </a:r>
          </a:p>
        </p:txBody>
      </p:sp>
      <p:pic>
        <p:nvPicPr>
          <p:cNvPr id="5" name="Рисунок 4" descr="васильев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667" r="16667"/>
          <a:stretch>
            <a:fillRect/>
          </a:stretch>
        </p:blipFill>
        <p:spPr>
          <a:xfrm>
            <a:off x="428596" y="382875"/>
            <a:ext cx="4000528" cy="40005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43306" y="3357562"/>
            <a:ext cx="5357850" cy="1643074"/>
          </a:xfrm>
        </p:spPr>
        <p:txBody>
          <a:bodyPr>
            <a:noAutofit/>
          </a:bodyPr>
          <a:lstStyle/>
          <a:p>
            <a:pPr algn="ctr">
              <a:lnSpc>
                <a:spcPct val="160000"/>
              </a:lnSpc>
            </a:pPr>
            <a:r>
              <a:rPr lang="ru-RU" sz="1800" b="1" i="1" dirty="0">
                <a:solidFill>
                  <a:srgbClr val="002060"/>
                </a:solidFill>
              </a:rPr>
              <a:t>«Наставничество является эффективным инструментом развития кадрового потенциала образовательной организации…»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5"/>
            <a:ext cx="4000528" cy="121444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dirty="0">
                <a:solidFill>
                  <a:srgbClr val="002060"/>
                </a:solidFill>
                <a:latin typeface="+mn-lt"/>
              </a:rPr>
              <a:t>Президент Российской Федерации</a:t>
            </a:r>
            <a:br>
              <a:rPr lang="ru-RU" sz="1800" dirty="0">
                <a:solidFill>
                  <a:srgbClr val="002060"/>
                </a:solidFill>
                <a:latin typeface="+mn-lt"/>
              </a:rPr>
            </a:br>
            <a:r>
              <a:rPr lang="ru-RU" sz="1800" dirty="0">
                <a:solidFill>
                  <a:srgbClr val="002060"/>
                </a:solidFill>
                <a:latin typeface="+mn-lt"/>
              </a:rPr>
              <a:t>Владимир Владимирович Путин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4071942"/>
            <a:ext cx="8501122" cy="192882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ru-RU" sz="2100" b="1" i="1" dirty="0">
                <a:solidFill>
                  <a:srgbClr val="002060"/>
                </a:solidFill>
              </a:rPr>
              <a:t>«Мне бы очень хотелось, чтобы наши талантливые ребята смогли реализовать себя в нашей стране. Сейчас в мире идет борьба за интеллектуальные ресурсы. И для нас очень важно не потерять ни одного талантливого ребенка. Работа по их выявлению и сопровождению по жизни, во всяком случае, в той ее части, которая касается получения образования и профессиональных навыков, должна быть приоритетной» </a:t>
            </a:r>
          </a:p>
          <a:p>
            <a:endParaRPr lang="ru-RU" dirty="0"/>
          </a:p>
        </p:txBody>
      </p:sp>
      <p:pic>
        <p:nvPicPr>
          <p:cNvPr id="9" name="Рисунок 8" descr="y_61f564c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667" r="16667"/>
          <a:stretch>
            <a:fillRect/>
          </a:stretch>
        </p:blipFill>
        <p:spPr>
          <a:xfrm>
            <a:off x="5000628" y="214290"/>
            <a:ext cx="3857652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93991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+mn-lt"/>
              </a:rPr>
              <a:t>Трансформация в сфере образования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+mn-lt"/>
              </a:rPr>
            </a:br>
            <a:r>
              <a:rPr lang="ru-RU" sz="2200" dirty="0">
                <a:solidFill>
                  <a:srgbClr val="002060"/>
                </a:solidFill>
                <a:latin typeface="+mn-lt"/>
              </a:rPr>
              <a:t>К 2024 году не менее 70% обучающихся и педагогических работников образовательных организаций должны быть вовлечены в различные формы </a:t>
            </a:r>
            <a:r>
              <a:rPr lang="ru-RU" sz="2200" b="1" dirty="0">
                <a:solidFill>
                  <a:srgbClr val="002060"/>
                </a:solidFill>
                <a:latin typeface="+mn-lt"/>
              </a:rPr>
              <a:t>НАСТАВНИЧЕСТВА и СОПРОВОЖДЕНИЯ</a:t>
            </a: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428868"/>
            <a:ext cx="5715040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043890" cy="286861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+mn-lt"/>
              </a:rPr>
              <a:t>Региональные и федеральные инициативы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+mn-lt"/>
              </a:rPr>
            </a:br>
            <a:r>
              <a:rPr lang="ru-RU" sz="2200" b="1" i="1" dirty="0">
                <a:solidFill>
                  <a:srgbClr val="002060"/>
                </a:solidFill>
                <a:latin typeface="+mn-lt"/>
              </a:rPr>
              <a:t>- «Объединение наставников»</a:t>
            </a:r>
            <a:br>
              <a:rPr lang="ru-RU" sz="2200" b="1" i="1" dirty="0">
                <a:solidFill>
                  <a:srgbClr val="002060"/>
                </a:solidFill>
                <a:latin typeface="+mn-lt"/>
              </a:rPr>
            </a:br>
            <a:r>
              <a:rPr lang="ru-RU" sz="2200" b="1" i="1" dirty="0">
                <a:solidFill>
                  <a:srgbClr val="002060"/>
                </a:solidFill>
                <a:latin typeface="+mn-lt"/>
              </a:rPr>
              <a:t>-  «Национальный ресурсный центр наставничества»</a:t>
            </a:r>
            <a:br>
              <a:rPr lang="ru-RU" sz="2200" b="1" i="1" dirty="0">
                <a:solidFill>
                  <a:srgbClr val="002060"/>
                </a:solidFill>
                <a:latin typeface="+mn-lt"/>
              </a:rPr>
            </a:br>
            <a:r>
              <a:rPr lang="ru-RU" sz="2200" b="1" i="1" dirty="0">
                <a:solidFill>
                  <a:srgbClr val="002060"/>
                </a:solidFill>
                <a:latin typeface="+mn-lt"/>
              </a:rPr>
              <a:t>- «Союз Наставников России»</a:t>
            </a:r>
            <a:br>
              <a:rPr lang="ru-RU" sz="2200" b="1" i="1" dirty="0">
                <a:solidFill>
                  <a:srgbClr val="002060"/>
                </a:solidFill>
                <a:latin typeface="+mn-lt"/>
              </a:rPr>
            </a:br>
            <a:r>
              <a:rPr lang="ru-RU" sz="2200" b="1" i="1" dirty="0">
                <a:solidFill>
                  <a:srgbClr val="002060"/>
                </a:solidFill>
                <a:latin typeface="+mn-lt"/>
              </a:rPr>
              <a:t> Система наставничества - инструмент повышения качества образования</a:t>
            </a:r>
          </a:p>
        </p:txBody>
      </p:sp>
      <p:pic>
        <p:nvPicPr>
          <p:cNvPr id="6" name="Содержимое 5" descr="expmentor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500438"/>
            <a:ext cx="5113457" cy="1143008"/>
          </a:xfrm>
        </p:spPr>
      </p:pic>
      <p:pic>
        <p:nvPicPr>
          <p:cNvPr id="2050" name="Picture 2" descr="C:\Users\Краснова\Desktop\чтения ушинского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786190"/>
            <a:ext cx="2643206" cy="2643206"/>
          </a:xfrm>
          <a:prstGeom prst="rect">
            <a:avLst/>
          </a:prstGeom>
          <a:noFill/>
        </p:spPr>
      </p:pic>
      <p:pic>
        <p:nvPicPr>
          <p:cNvPr id="2052" name="Picture 4" descr="http://xn--73-6kcak0botd1bl.xn--p1ai/sites/default/files/styles/main_news/public/news/oblozhka.png?itok=mcrcZ9K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786322"/>
            <a:ext cx="5072098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043890" cy="335758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rgbClr val="002060"/>
                </a:solidFill>
                <a:latin typeface="+mn-lt"/>
              </a:rPr>
              <a:t>Решение проблем:</a:t>
            </a:r>
            <a:r>
              <a:rPr lang="ru-RU" sz="22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200" dirty="0">
                <a:solidFill>
                  <a:srgbClr val="002060"/>
                </a:solidFill>
                <a:latin typeface="+mn-lt"/>
              </a:rPr>
            </a:br>
            <a:r>
              <a:rPr lang="ru-RU" sz="2200" b="1" i="1" dirty="0">
                <a:solidFill>
                  <a:srgbClr val="002060"/>
                </a:solidFill>
                <a:latin typeface="+mn-lt"/>
              </a:rPr>
              <a:t>–  молодого специалиста  или вновь принятого педагога в новый коллектив;</a:t>
            </a:r>
            <a:br>
              <a:rPr lang="ru-RU" sz="2200" b="1" i="1" dirty="0">
                <a:solidFill>
                  <a:srgbClr val="002060"/>
                </a:solidFill>
                <a:latin typeface="+mn-lt"/>
              </a:rPr>
            </a:br>
            <a:r>
              <a:rPr lang="ru-RU" sz="2200" b="1" i="1" dirty="0">
                <a:solidFill>
                  <a:srgbClr val="002060"/>
                </a:solidFill>
                <a:latin typeface="+mn-lt"/>
              </a:rPr>
              <a:t>–  педагога с большим стажем, ощущающего себя некомфортно в мире новых образовательных технологий;</a:t>
            </a:r>
            <a:br>
              <a:rPr lang="ru-RU" sz="2200" b="1" i="1" dirty="0">
                <a:solidFill>
                  <a:srgbClr val="002060"/>
                </a:solidFill>
                <a:latin typeface="+mn-lt"/>
              </a:rPr>
            </a:br>
            <a:r>
              <a:rPr lang="ru-RU" sz="2200" b="1" i="1" dirty="0">
                <a:solidFill>
                  <a:srgbClr val="002060"/>
                </a:solidFill>
                <a:latin typeface="+mn-lt"/>
              </a:rPr>
              <a:t> - педагога испытывающего кризис профессионального роста, находящегося в ситуации профессионального выгорания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b="1" i="1" dirty="0">
              <a:latin typeface="+mn-lt"/>
            </a:endParaRPr>
          </a:p>
        </p:txBody>
      </p:sp>
      <p:pic>
        <p:nvPicPr>
          <p:cNvPr id="8" name="Содержимое 7" descr="depositphotos_22050473-stock-photo-puzz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3786190"/>
            <a:ext cx="2584263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697</TotalTime>
  <Words>155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Презентация PowerPoint</vt:lpstr>
      <vt:lpstr>Первый заместитель руководителя администрации Президента РФ  Сергей Владиленович Кириенко</vt:lpstr>
      <vt:lpstr> Министр просвещения и науки  РФ  Ольга Юрьевна Васильева </vt:lpstr>
      <vt:lpstr>Президент Российской Федерации Владимир Владимирович Путин</vt:lpstr>
      <vt:lpstr>Трансформация в сфере образования К 2024 году не менее 70% обучающихся и педагогических работников образовательных организаций должны быть вовлечены в различные формы НАСТАВНИЧЕСТВА и СОПРОВОЖДЕНИЯ</vt:lpstr>
      <vt:lpstr>Региональные и федеральные инициативы - «Объединение наставников» -  «Национальный ресурсный центр наставничества» - «Союз Наставников России»  Система наставничества - инструмент повышения качества образования</vt:lpstr>
      <vt:lpstr>Решение проблем: –  молодого специалиста  или вновь принятого педагога в новый коллектив; –  педагога с большим стажем, ощущающего себя некомфортно в мире новых образовательных технологий;  - педагога испытывающего кризис профессионального роста, находящегося в ситуации профессионального выгорания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Краснова</dc:creator>
  <cp:lastModifiedBy>User</cp:lastModifiedBy>
  <cp:revision>97</cp:revision>
  <dcterms:created xsi:type="dcterms:W3CDTF">2021-02-12T06:35:27Z</dcterms:created>
  <dcterms:modified xsi:type="dcterms:W3CDTF">2021-03-17T06:16:49Z</dcterms:modified>
</cp:coreProperties>
</file>